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9" r:id="rId5"/>
    <p:sldId id="460" r:id="rId6"/>
    <p:sldId id="461" r:id="rId7"/>
    <p:sldId id="462" r:id="rId8"/>
    <p:sldId id="463" r:id="rId9"/>
    <p:sldId id="464" r:id="rId10"/>
    <p:sldId id="465" r:id="rId11"/>
    <p:sldId id="474" r:id="rId12"/>
    <p:sldId id="466" r:id="rId13"/>
    <p:sldId id="467" r:id="rId14"/>
    <p:sldId id="468" r:id="rId15"/>
    <p:sldId id="469" r:id="rId16"/>
    <p:sldId id="470" r:id="rId17"/>
    <p:sldId id="471" r:id="rId18"/>
    <p:sldId id="472" r:id="rId19"/>
    <p:sldId id="47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45"/>
        <p:guide pos="28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845;&#35838;&#26102;\U2_Lesson%2012%20A%20Blog%20about%20the%20Silk%20Road.mp3" TargetMode="External"/><Relationship Id="rId1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20108;&#21333;&#20803;\&#20864;&#25945;&#33521;&#35821;&#19971;&#24180;&#32423;&#19979;&#20876;&#31532;&#20108;&#21333;&#20803;&#31532;&#20845;&#35838;&#26102;\U2_Lesson%2012%20A%20Blog%20about%20the%20Silk%20Road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12   A Blog about the Silk Road</a:t>
            </a:r>
            <a:endParaRPr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2　It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’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s Show Time!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022982f6f4062ec4[1]"/>
          <p:cNvPicPr>
            <a:picLocks noChangeAspect="1"/>
          </p:cNvPicPr>
          <p:nvPr/>
        </p:nvPicPr>
        <p:blipFill>
          <a:blip r:embed="rId1" cstate="print"/>
          <a:srcRect l="-195" t="12227" r="-182" b="9831"/>
          <a:stretch>
            <a:fillRect/>
          </a:stretch>
        </p:blipFill>
        <p:spPr>
          <a:xfrm>
            <a:off x="2124075" y="1839913"/>
            <a:ext cx="4895850" cy="281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5380" y="877887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4.The history of China is so alive in these places.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alive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用作形容词,意为“活跃的;生动的”,为表语形容词,常用来指人,有时也可指物,作表语时与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living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互换,作定语时,为后置定语。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is very alive.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他非常活跃。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3455" y="28746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335" y="353060"/>
            <a:ext cx="6755130" cy="55778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 saw my own history and culture in a new way.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在句中用作形容词,意为“自己的”。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 should see it with your own eyes.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你应该用你自己的眼睛看。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(1)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为代词时,意为“自己的东西,属于自己的东西”,其后不接名词。无论是作形容词还是代词,其前都必须有名词所有格,或形容词性物主代词。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 car is my own.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这辆汽车是我自己的。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为动词时,意为“所有,拥有”,等于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have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want to own a big house.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我想拥有一个大房子。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in a new 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意为“以一种新的方式”。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can think about it in a new way.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我可以以一种新的方式来思考它。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74230" y="46945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2045" y="822008"/>
            <a:ext cx="50800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6.Where should I go next?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should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应该,将要,后跟动词原形,否定结构是“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shouldn’t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”,即“不应该”。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What should I do?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我应该做什么?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You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shouldn’t eat in the classroom.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你不应该在教室里吃东西。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13450" y="25317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08710" y="492760"/>
            <a:ext cx="6306820" cy="52120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7.Does anyone have any suggestions?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anyone,any one 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anyone=anybody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,表示任何人,其后不可接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短语,用作主语时,谓语动词用单数。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Is anyone waiting for you?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有人在等你吗?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any 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任何一个(人或物),用来表示只限一个,通常与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短语连用。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You can have any one of the cars.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你可以要车里面的任意一辆。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suggestion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用作名词,意为“建议”,属于可数名词。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Could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you give me some suggestions on how to learn English?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你能给我一些如何学英语的建议吗?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74230" y="46945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23"/>
          <p:cNvSpPr txBox="1"/>
          <p:nvPr/>
        </p:nvSpPr>
        <p:spPr>
          <a:xfrm>
            <a:off x="863600" y="274003"/>
            <a:ext cx="7488238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Wang Mei is searching for more information about the Silk Road. Work in groups. Help her answer the questions below.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7" name="椭圆 21506"/>
          <p:cNvSpPr/>
          <p:nvPr/>
        </p:nvSpPr>
        <p:spPr>
          <a:xfrm>
            <a:off x="106363" y="115888"/>
            <a:ext cx="684212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8" name="Rectangle 3"/>
          <p:cNvSpPr/>
          <p:nvPr/>
        </p:nvSpPr>
        <p:spPr>
          <a:xfrm>
            <a:off x="395288" y="1773238"/>
            <a:ext cx="8424862" cy="4824412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09600" lvl="0" indent="-609600">
              <a:lnSpc>
                <a:spcPct val="110000"/>
              </a:lnSpc>
              <a:buNone/>
            </a:pP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2" charset="0"/>
              </a:rPr>
              <a:t>1. When 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2" charset="0"/>
              </a:rPr>
              <a:t>did people begin to travel along the </a:t>
            </a: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2" charset="0"/>
              </a:rPr>
              <a:t>Silk Road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2" charset="0"/>
              </a:rPr>
              <a:t>?</a:t>
            </a:r>
            <a:endParaRPr lang="en-US" altLang="zh-CN" sz="2800" b="1" dirty="0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10000"/>
              </a:lnSpc>
              <a:buNone/>
            </a:pPr>
            <a:endParaRPr lang="en-US" altLang="zh-CN" sz="2800" b="1" dirty="0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10000"/>
              </a:lnSpc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2" charset="0"/>
              </a:rPr>
              <a:t>2. What other cities or districts does the Silk Road go through?</a:t>
            </a:r>
            <a:endParaRPr lang="en-US" altLang="zh-CN" sz="2800" b="1" dirty="0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10000"/>
              </a:lnSpc>
              <a:buNone/>
            </a:pPr>
            <a:endParaRPr lang="en-US" altLang="zh-CN" sz="2800" b="1" dirty="0">
              <a:solidFill>
                <a:srgbClr val="0000FF"/>
              </a:solidFill>
              <a:latin typeface="Times New Roman" panose="02020603050405020304" pitchFamily="2" charset="0"/>
            </a:endParaRPr>
          </a:p>
          <a:p>
            <a:pPr marL="609600" lvl="0" indent="-609600">
              <a:lnSpc>
                <a:spcPct val="110000"/>
              </a:lnSpc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2" charset="0"/>
              </a:rPr>
              <a:t>3. How did it get the name the “Silk Road</a:t>
            </a: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2" charset="0"/>
              </a:rPr>
              <a:t>”?</a:t>
            </a:r>
            <a:endParaRPr lang="en-US" altLang="zh-CN" sz="2800" b="1" dirty="0">
              <a:solidFill>
                <a:srgbClr val="00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684213" y="2852738"/>
            <a:ext cx="324008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…</a:t>
            </a:r>
            <a:endParaRPr lang="en-US" altLang="zh-CN" sz="2800" b="1" dirty="0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684213" y="4400868"/>
            <a:ext cx="324008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…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" name="Text Box 8"/>
          <p:cNvSpPr txBox="1"/>
          <p:nvPr/>
        </p:nvSpPr>
        <p:spPr>
          <a:xfrm>
            <a:off x="684213" y="5462270"/>
            <a:ext cx="324008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…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  <p:bldP spid="52232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23"/>
          <p:cNvSpPr txBox="1"/>
          <p:nvPr/>
        </p:nvSpPr>
        <p:spPr>
          <a:xfrm>
            <a:off x="908368" y="188913"/>
            <a:ext cx="7559675" cy="1371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99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Write an e-mail to a friend about a trip you went on. Show him or her some pictures from your trip.</a:t>
            </a:r>
            <a:endParaRPr lang="en-US" altLang="zh-CN" sz="2800" b="1">
              <a:solidFill>
                <a:srgbClr val="99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1" name="椭圆 22530"/>
          <p:cNvSpPr/>
          <p:nvPr/>
        </p:nvSpPr>
        <p:spPr>
          <a:xfrm>
            <a:off x="34925" y="188913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3200" b="1">
                <a:solidFill>
                  <a:schemeClr val="bg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4</a:t>
            </a:r>
            <a:endParaRPr lang="en-US" altLang="zh-CN" sz="3200" b="1">
              <a:solidFill>
                <a:schemeClr val="bg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2" name="Rectangle 4"/>
          <p:cNvSpPr/>
          <p:nvPr/>
        </p:nvSpPr>
        <p:spPr>
          <a:xfrm>
            <a:off x="71755" y="1560830"/>
            <a:ext cx="8785225" cy="4464050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algn="l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2" charset="0"/>
                <a:cs typeface="+mn-ea"/>
              </a:rPr>
              <a:t>Task tips: </a:t>
            </a:r>
            <a:endParaRPr lang="en-US" altLang="zh-CN" sz="2800" b="1" i="1" dirty="0">
              <a:solidFill>
                <a:srgbClr val="FF0000"/>
              </a:solidFill>
              <a:latin typeface="Times New Roman" panose="02020603050405020304" pitchFamily="2" charset="0"/>
              <a:cs typeface="+mn-ea"/>
            </a:endParaRPr>
          </a:p>
          <a:p>
            <a:pPr marL="0" lvl="0" algn="l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2" charset="0"/>
                <a:cs typeface="+mn-ea"/>
              </a:rPr>
              <a:t>Where/ When did you do? Who did you go with? What did you see and experience? Did you eat any traditional or special foods?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 pitchFamily="2" charset="0"/>
              <a:cs typeface="+mn-ea"/>
            </a:endParaRPr>
          </a:p>
          <a:p>
            <a:pPr marL="0" lvl="0" algn="l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3000" b="1" dirty="0" smtClean="0"/>
              <a:t>________________________________________________________________________________________________________________________________________________________________</a:t>
            </a:r>
            <a:endParaRPr lang="en-US" altLang="zh-CN" sz="3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7260" y="300355"/>
            <a:ext cx="7994015" cy="61247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在旅途中我看到了很多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也经历了很多。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在这些地方中国的历史如此生动。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history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我用一种新的方法看到了我自己的历史和文化。</a:t>
            </a:r>
            <a:endParaRPr lang="zh-CN" altLang="en-US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history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culture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sng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                              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接下来我该去哪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有没有人给些建议呢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any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 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98470" y="1125855"/>
            <a:ext cx="27514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experienced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923790" y="1969770"/>
            <a:ext cx="236285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     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alive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87765" y="3212985"/>
            <a:ext cx="2148205" cy="944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   saw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263775" y="4515485"/>
            <a:ext cx="26130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should            go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854200" y="5359400"/>
            <a:ext cx="46774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anyone                   suggestions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705" y="450596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0" y="757555"/>
            <a:ext cx="688657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blog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you’ve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learnt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unit.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17700" y="382206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2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54990" y="1465897"/>
            <a:ext cx="5080000" cy="2225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2860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Do you write blogs? 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pPr marL="0" indent="228600"/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pPr marL="0" indent="22860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What’s it about?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pPr marL="0" indent="22860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 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  <a:p>
            <a:pPr marL="0" indent="228600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+mn-ea"/>
                <a:cs typeface="+mn-cs"/>
              </a:rPr>
              <a:t>Do you know the blog?</a:t>
            </a:r>
            <a:endParaRPr kumimoji="1" lang="en-US" altLang="zh-CN" sz="2800" b="1" i="1" dirty="0">
              <a:solidFill>
                <a:srgbClr val="0000CC"/>
              </a:solidFill>
              <a:latin typeface="Times New Roman" panose="02020603050405020304" pitchFamily="2" charset="0"/>
              <a:ea typeface="+mn-ea"/>
              <a:cs typeface="+mn-cs"/>
            </a:endParaRPr>
          </a:p>
        </p:txBody>
      </p:sp>
      <p:pic>
        <p:nvPicPr>
          <p:cNvPr id="5" name="图片 4" descr="t0136f76fbd4e5d6400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34355" y="3362325"/>
            <a:ext cx="3105785" cy="232918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占位符 8193"/>
          <p:cNvSpPr>
            <a:spLocks noGrp="1"/>
          </p:cNvSpPr>
          <p:nvPr>
            <p:ph type="body" sz="half" idx="1"/>
          </p:nvPr>
        </p:nvSpPr>
        <p:spPr>
          <a:xfrm>
            <a:off x="1258888" y="1412875"/>
            <a:ext cx="6624637" cy="446405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blog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博客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experience   </a:t>
            </a:r>
            <a:r>
              <a:rPr lang="en-US" altLang="zh-CN" sz="2600" b="1" i="1" kern="1200" dirty="0" err="1">
                <a:solidFill>
                  <a:srgbClr val="6600FF"/>
                </a:solidFill>
                <a:latin typeface="Times New Roman" panose="02020603050405020304" pitchFamily="2" charset="0"/>
              </a:rPr>
              <a:t>v</a:t>
            </a:r>
            <a:r>
              <a:rPr lang="en-US" altLang="zh-CN" sz="2600" b="1" kern="1200" dirty="0" err="1">
                <a:solidFill>
                  <a:srgbClr val="6600FF"/>
                </a:solidFill>
                <a:latin typeface="Times New Roman" panose="02020603050405020304" pitchFamily="2" charset="0"/>
              </a:rPr>
              <a:t>.&amp;</a:t>
            </a:r>
            <a:r>
              <a:rPr lang="en-US" altLang="zh-CN" sz="2600" b="1" i="1" kern="1200" dirty="0" err="1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体验；经历；经验           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alive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活着的；有活力的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own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adj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 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自己的   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should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v.aux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应该；将要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anyone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pron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任何人；无论谁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suggestion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建议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yum               </a:t>
            </a:r>
            <a:r>
              <a:rPr lang="en-US" altLang="zh-CN" sz="2600" b="1" i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int</a:t>
            </a:r>
            <a:r>
              <a:rPr lang="en-US" altLang="zh-CN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600" b="1" kern="1200" dirty="0">
                <a:solidFill>
                  <a:srgbClr val="6600FF"/>
                </a:solidFill>
                <a:latin typeface="Times New Roman" panose="02020603050405020304" pitchFamily="2" charset="0"/>
              </a:rPr>
              <a:t>好吃</a:t>
            </a:r>
            <a:endParaRPr lang="zh-CN" altLang="en-US" sz="2600" b="1" kern="1200" dirty="0">
              <a:solidFill>
                <a:srgbClr val="6600FF"/>
              </a:solidFill>
              <a:latin typeface="Times New Roman" panose="02020603050405020304" pitchFamily="2" charset="0"/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598420" y="59753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0590" y="355600"/>
            <a:ext cx="729551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friends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5420" y="1555750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Canada.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86485" y="2392680"/>
            <a:ext cx="778891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saw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own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history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culture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new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way.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86485" y="3342640"/>
            <a:ext cx="687197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hopes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travel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more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around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country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someday.</a:t>
            </a:r>
            <a:endParaRPr lang="zh-CN" altLang="en-US" dirty="0"/>
          </a:p>
        </p:txBody>
      </p:sp>
      <p:pic>
        <p:nvPicPr>
          <p:cNvPr id="7" name="U2_Lesson 12 A Blog about the Silk Road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7668215" y="620805"/>
            <a:ext cx="728440" cy="728440"/>
          </a:xfrm>
          <a:prstGeom prst="rect">
            <a:avLst/>
          </a:prstGeom>
        </p:spPr>
      </p:pic>
      <p:pic>
        <p:nvPicPr>
          <p:cNvPr id="8" name="图片 7" descr="a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48730" y="4330700"/>
            <a:ext cx="2159635" cy="14986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086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7260" y="424180"/>
            <a:ext cx="751903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/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aloud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Exercise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Let’s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99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It.</a:t>
            </a:r>
            <a:endParaRPr lang="en-US" altLang="zh-CN" sz="2800" b="1" u="none">
              <a:solidFill>
                <a:srgbClr val="99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Road.He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great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trip.China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history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culture.The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history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China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ancient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city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Xi’an.He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travel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around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someday.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40810" y="1652905"/>
            <a:ext cx="20008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experienced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829300" y="2131060"/>
            <a:ext cx="8350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long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216785" y="2536825"/>
            <a:ext cx="8845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rich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486535" y="2971800"/>
            <a:ext cx="8947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alive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270000" y="3368040"/>
            <a:ext cx="11112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hoped</a:t>
            </a:r>
            <a:endParaRPr lang="zh-CN" altLang="en-US" dirty="0"/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412740" y="388620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790" y="739140"/>
            <a:ext cx="5805805" cy="3409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1.Li</a:t>
            </a:r>
            <a:r>
              <a:rPr lang="en-US" altLang="zh-CN" sz="2400" b="1" u="sng" dirty="0" smtClean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Ming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had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a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good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time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on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his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trip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Silk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Road.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have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 good time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=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 fun/enjoy oneself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意为“玩得高兴”。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也可用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nice, wonderful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pleasant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代替。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是实义动词。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Did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fun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last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night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 昨晚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你玩得高兴吗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20510" y="38900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637858"/>
            <a:ext cx="5080000" cy="30469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2.I just got back from a great trip to the Silk Road.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get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back from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意为“从……回来”。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get back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=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return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意为“回到……”。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get back home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意为“回到家”。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 get back to Beijing this summer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今年夏天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他将回到北京。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900" y="36264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2040" y="355600"/>
            <a:ext cx="6754495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99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3.I saw and experienced a lot on the trip. </a:t>
            </a:r>
            <a:endParaRPr lang="en-US" altLang="zh-CN" sz="2400" b="1" u="sng" dirty="0">
              <a:solidFill>
                <a:srgbClr val="99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experience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用作动词,表示“体验,经历”。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experienced a lot when he was young.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当他小的时候,他经历了很多。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(1)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experience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用作名词,表示“经验,体验”,是不可数名词。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has much experience in the work.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他做这个工作很有经验。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13600" y="33229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41070" y="675640"/>
            <a:ext cx="5295900" cy="37750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(2)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experience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表示“经历”,通常是可数名词。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 had many interesting experiences while travelling in Africa.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他在非洲旅行时,有很多有趣的经历。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◆句中的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a lot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用在动词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saw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和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experienced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后作状语,意为“ 很多”。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We learned a lot on the farm.What about you?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我们在农场上学到很多。你呢?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48045" y="39427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4043</Words>
  <Application>WPS 演示</Application>
  <PresentationFormat>全屏显示(4:3)</PresentationFormat>
  <Paragraphs>168</Paragraphs>
  <Slides>17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89</cp:revision>
  <dcterms:created xsi:type="dcterms:W3CDTF">2015-11-21T07:20:00Z</dcterms:created>
  <dcterms:modified xsi:type="dcterms:W3CDTF">2018-12-29T09:15:16Z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